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B67-44E6-443A-AEDC-513866A80428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ACFD-6680-4718-AD0E-72E57013A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5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B67-44E6-443A-AEDC-513866A80428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ACFD-6680-4718-AD0E-72E57013A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03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B67-44E6-443A-AEDC-513866A80428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ACFD-6680-4718-AD0E-72E57013A6A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5663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B67-44E6-443A-AEDC-513866A80428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ACFD-6680-4718-AD0E-72E57013A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33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B67-44E6-443A-AEDC-513866A80428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ACFD-6680-4718-AD0E-72E57013A6A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8276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B67-44E6-443A-AEDC-513866A80428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ACFD-6680-4718-AD0E-72E57013A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000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B67-44E6-443A-AEDC-513866A80428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ACFD-6680-4718-AD0E-72E57013A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622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B67-44E6-443A-AEDC-513866A80428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ACFD-6680-4718-AD0E-72E57013A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28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B67-44E6-443A-AEDC-513866A80428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ACFD-6680-4718-AD0E-72E57013A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4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B67-44E6-443A-AEDC-513866A80428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ACFD-6680-4718-AD0E-72E57013A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99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B67-44E6-443A-AEDC-513866A80428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ACFD-6680-4718-AD0E-72E57013A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4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B67-44E6-443A-AEDC-513866A80428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ACFD-6680-4718-AD0E-72E57013A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10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B67-44E6-443A-AEDC-513866A80428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ACFD-6680-4718-AD0E-72E57013A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770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B67-44E6-443A-AEDC-513866A80428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ACFD-6680-4718-AD0E-72E57013A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839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B67-44E6-443A-AEDC-513866A80428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ACFD-6680-4718-AD0E-72E57013A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9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B67-44E6-443A-AEDC-513866A80428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5ACFD-6680-4718-AD0E-72E57013A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51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EDB67-44E6-443A-AEDC-513866A80428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075ACFD-6680-4718-AD0E-72E57013A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27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27200" y="191911"/>
            <a:ext cx="69539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>
                <a:solidFill>
                  <a:srgbClr val="FF0000"/>
                </a:solidFill>
                <a:latin typeface=".VnArabiaH" panose="020B7200000000000000" pitchFamily="34" charset="0"/>
              </a:rPr>
              <a:t>LUYỆN TẬP CHƯƠNG 2</a:t>
            </a:r>
            <a:endParaRPr lang="en-US" sz="3200" dirty="0">
              <a:solidFill>
                <a:srgbClr val="FF0000"/>
              </a:solidFill>
              <a:latin typeface=".VnArabiaH" panose="020B7200000000000000" pitchFamily="34" charset="0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0179" y="936978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I. TRẮC NGHIỆM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36978" y="1337088"/>
            <a:ext cx="94375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rgbClr val="00B050"/>
                </a:solidFill>
              </a:rPr>
              <a:t>Câu 1: Cách sắp xếp nào dưới đây biểu diễn độ hoạt động hoá học của kim loại giảm dần.</a:t>
            </a:r>
            <a:endParaRPr lang="en-US" sz="2400" dirty="0">
              <a:solidFill>
                <a:srgbClr val="00B050"/>
              </a:solidFill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38578" y="2190044"/>
            <a:ext cx="62314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  </a:t>
            </a:r>
            <a:r>
              <a:rPr lang="de-DE" sz="2400" dirty="0" smtClean="0"/>
              <a:t>        A</a:t>
            </a:r>
            <a:r>
              <a:rPr lang="de-DE" sz="2400" dirty="0"/>
              <a:t>. K, Al, Mg, Cu, Fe.</a:t>
            </a:r>
            <a:endParaRPr lang="en-US" sz="2400" dirty="0"/>
          </a:p>
          <a:p>
            <a:r>
              <a:rPr lang="de-DE" sz="2400" dirty="0"/>
              <a:t>          B. Cu, Fe, Mg, Al, K.</a:t>
            </a:r>
            <a:endParaRPr lang="en-US" sz="2400" dirty="0"/>
          </a:p>
          <a:p>
            <a:r>
              <a:rPr lang="de-DE" sz="2400" dirty="0"/>
              <a:t>          C. K, Mg, Al, Fe, Cu.</a:t>
            </a:r>
            <a:endParaRPr lang="en-US" sz="2400" dirty="0"/>
          </a:p>
          <a:p>
            <a:r>
              <a:rPr lang="de-DE" sz="2400" dirty="0"/>
              <a:t>          D. K, Cu, Al, Mg, Fe.</a:t>
            </a:r>
            <a:endParaRPr lang="en-US" sz="2400" dirty="0"/>
          </a:p>
        </p:txBody>
      </p:sp>
      <p:sp>
        <p:nvSpPr>
          <p:cNvPr id="8" name="Oval 7"/>
          <p:cNvSpPr/>
          <p:nvPr/>
        </p:nvSpPr>
        <p:spPr>
          <a:xfrm>
            <a:off x="1964266" y="2911942"/>
            <a:ext cx="485423" cy="5436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38578" y="3759704"/>
            <a:ext cx="97084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rgbClr val="00B050"/>
                </a:solidFill>
              </a:rPr>
              <a:t>Câu 2: </a:t>
            </a:r>
            <a:r>
              <a:rPr lang="en-US" sz="2400" dirty="0" err="1">
                <a:solidFill>
                  <a:srgbClr val="00B050"/>
                </a:solidFill>
              </a:rPr>
              <a:t>Dãy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kim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loại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được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xếp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theo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chiều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hoạt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động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hóa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học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tăng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dần</a:t>
            </a:r>
            <a:endParaRPr lang="en-US" sz="2400" dirty="0">
              <a:solidFill>
                <a:srgbClr val="00B050"/>
              </a:solidFill>
            </a:endParaRP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40179" y="4498368"/>
            <a:ext cx="775546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             </a:t>
            </a:r>
            <a:r>
              <a:rPr lang="de-DE" sz="2400" dirty="0" smtClean="0"/>
              <a:t>A</a:t>
            </a:r>
            <a:r>
              <a:rPr lang="de-DE" sz="2400" dirty="0"/>
              <a:t>. K, Mg, Al, Fe, Cu, Ag                              	</a:t>
            </a:r>
            <a:r>
              <a:rPr lang="de-DE" sz="2400" dirty="0" smtClean="0"/>
              <a:t>B</a:t>
            </a:r>
            <a:r>
              <a:rPr lang="de-DE" sz="2400" dirty="0"/>
              <a:t>. Ag , Cu, Fe, Al, Mg, K</a:t>
            </a:r>
            <a:endParaRPr lang="en-US" sz="2400" dirty="0"/>
          </a:p>
          <a:p>
            <a:r>
              <a:rPr lang="de-DE" sz="2400" dirty="0"/>
              <a:t>       </a:t>
            </a:r>
            <a:r>
              <a:rPr lang="de-DE" sz="2400" dirty="0" smtClean="0"/>
              <a:t>   C</a:t>
            </a:r>
            <a:r>
              <a:rPr lang="de-DE" sz="2400" dirty="0"/>
              <a:t>. Ag, Al ,Fe, Cu , Mg, K                             </a:t>
            </a:r>
            <a:r>
              <a:rPr lang="de-DE" sz="2400" dirty="0" smtClean="0"/>
              <a:t>		D.K</a:t>
            </a:r>
            <a:r>
              <a:rPr lang="de-DE" sz="2400" dirty="0"/>
              <a:t>, Mg, Al, Ag ,Al, Fe</a:t>
            </a:r>
            <a:endParaRPr lang="en-US" sz="2400" dirty="0"/>
          </a:p>
          <a:p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975555" y="4860342"/>
            <a:ext cx="530579" cy="4279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8938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9" grpId="0"/>
      <p:bldP spid="10" grpId="0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7689" y="191911"/>
            <a:ext cx="90762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rgbClr val="00B050"/>
                </a:solidFill>
              </a:rPr>
              <a:t>Câu 3: Dãy gồm toàn các kim loại đều phản ứng với nước ở nhiệt độ thường tạo ra dung dịch kiềm</a:t>
            </a:r>
            <a:endParaRPr lang="en-US" sz="2800" dirty="0">
              <a:solidFill>
                <a:srgbClr val="00B050"/>
              </a:solidFill>
            </a:endParaRPr>
          </a:p>
          <a:p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7689" y="1106311"/>
            <a:ext cx="62201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            </a:t>
            </a:r>
            <a:r>
              <a:rPr lang="de-DE" sz="2800" dirty="0" smtClean="0"/>
              <a:t>A</a:t>
            </a:r>
            <a:r>
              <a:rPr lang="de-DE" sz="2800" dirty="0"/>
              <a:t>. Na, Fe, K</a:t>
            </a:r>
            <a:endParaRPr lang="en-US" sz="2800" dirty="0"/>
          </a:p>
          <a:p>
            <a:r>
              <a:rPr lang="de-DE" sz="2800" dirty="0"/>
              <a:t>	B. Na, Cu, K</a:t>
            </a:r>
            <a:endParaRPr lang="en-US" sz="2800" dirty="0"/>
          </a:p>
          <a:p>
            <a:r>
              <a:rPr lang="de-DE" sz="2800" dirty="0"/>
              <a:t>	C. Na, Ba, K</a:t>
            </a:r>
            <a:endParaRPr lang="en-US" sz="2800" dirty="0"/>
          </a:p>
          <a:p>
            <a:r>
              <a:rPr lang="de-DE" sz="2800" dirty="0"/>
              <a:t>	D. Na, Pb, K</a:t>
            </a:r>
            <a:endParaRPr lang="en-US" sz="2800" dirty="0"/>
          </a:p>
        </p:txBody>
      </p:sp>
      <p:sp>
        <p:nvSpPr>
          <p:cNvPr id="8" name="Oval 7"/>
          <p:cNvSpPr/>
          <p:nvPr/>
        </p:nvSpPr>
        <p:spPr>
          <a:xfrm>
            <a:off x="1264354" y="2014252"/>
            <a:ext cx="519289" cy="4193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17689" y="3081867"/>
            <a:ext cx="9606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rgbClr val="00B050"/>
                </a:solidFill>
              </a:rPr>
              <a:t>Câu 4: Dãy các kim loại đều tác dụng với dung dịch acid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7689" y="3770489"/>
            <a:ext cx="92907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A. Fe, Cu, Zn, Mg       			B. Ag, Zn ,Mg , Fe      		</a:t>
            </a:r>
            <a:endParaRPr lang="en-US" sz="2800" dirty="0"/>
          </a:p>
          <a:p>
            <a:r>
              <a:rPr lang="de-DE" sz="2800" dirty="0"/>
              <a:t>C. Al ,Fe, Zn ,Mg    		       </a:t>
            </a:r>
            <a:r>
              <a:rPr lang="de-DE" sz="2800" dirty="0" smtClean="0"/>
              <a:t> D</a:t>
            </a:r>
            <a:r>
              <a:rPr lang="de-DE" sz="2800" dirty="0"/>
              <a:t>. Ag, Cu, Fe, Zn</a:t>
            </a:r>
            <a:endParaRPr lang="en-US" sz="2800" dirty="0"/>
          </a:p>
        </p:txBody>
      </p:sp>
      <p:sp>
        <p:nvSpPr>
          <p:cNvPr id="11" name="Oval 10"/>
          <p:cNvSpPr/>
          <p:nvPr/>
        </p:nvSpPr>
        <p:spPr>
          <a:xfrm>
            <a:off x="248356" y="4557173"/>
            <a:ext cx="666044" cy="598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3215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 animBg="1"/>
      <p:bldP spid="9" grpId="0"/>
      <p:bldP spid="10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14489"/>
            <a:ext cx="873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rgbClr val="00B050"/>
                </a:solidFill>
              </a:rPr>
              <a:t>Câu 5: . Dãy các kim loại đều tác dụng với dung dịch muối Cu(NO</a:t>
            </a:r>
            <a:r>
              <a:rPr lang="de-DE" sz="2800" baseline="-25000" dirty="0">
                <a:solidFill>
                  <a:srgbClr val="00B050"/>
                </a:solidFill>
              </a:rPr>
              <a:t>3</a:t>
            </a:r>
            <a:r>
              <a:rPr lang="de-DE" sz="2800" dirty="0">
                <a:solidFill>
                  <a:srgbClr val="00B050"/>
                </a:solidFill>
              </a:rPr>
              <a:t>)</a:t>
            </a:r>
            <a:r>
              <a:rPr lang="de-DE" sz="2800" baseline="-25000" dirty="0">
                <a:solidFill>
                  <a:srgbClr val="00B050"/>
                </a:solidFill>
              </a:rPr>
              <a:t>2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111" y="1168596"/>
            <a:ext cx="90875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de-DE" sz="2800" dirty="0" smtClean="0"/>
              <a:t>Ag</a:t>
            </a:r>
            <a:r>
              <a:rPr lang="de-DE" sz="2800" dirty="0"/>
              <a:t>, Zn ,Mg , Fe      			B. Fe, Al, Zn, Mg      </a:t>
            </a:r>
            <a:endParaRPr lang="de-DE" sz="2800" dirty="0" smtClean="0"/>
          </a:p>
          <a:p>
            <a:r>
              <a:rPr lang="de-DE" sz="2800" dirty="0" smtClean="0"/>
              <a:t>C</a:t>
            </a:r>
            <a:r>
              <a:rPr lang="de-DE" sz="2800" dirty="0"/>
              <a:t>. Al ,Fe, Zn ,Cu        			D. Ag, Cu, Fe, Zn.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5700889" y="963260"/>
            <a:ext cx="666044" cy="7337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95111" y="2122703"/>
            <a:ext cx="94149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rgbClr val="00B050"/>
                </a:solidFill>
              </a:rPr>
              <a:t>Câu 6: Những kim loại nào sau đây </a:t>
            </a:r>
            <a:r>
              <a:rPr lang="de-DE" sz="2800" b="1" dirty="0">
                <a:solidFill>
                  <a:srgbClr val="FF0000"/>
                </a:solidFill>
              </a:rPr>
              <a:t>không </a:t>
            </a:r>
            <a:r>
              <a:rPr lang="de-DE" sz="2800" dirty="0">
                <a:solidFill>
                  <a:srgbClr val="00B050"/>
                </a:solidFill>
              </a:rPr>
              <a:t>phản ứng với dd muối Cu(NO</a:t>
            </a:r>
            <a:r>
              <a:rPr lang="de-DE" sz="2800" baseline="-25000" dirty="0">
                <a:solidFill>
                  <a:srgbClr val="00B050"/>
                </a:solidFill>
              </a:rPr>
              <a:t>3</a:t>
            </a:r>
            <a:r>
              <a:rPr lang="de-DE" sz="2800" dirty="0">
                <a:solidFill>
                  <a:srgbClr val="00B050"/>
                </a:solidFill>
              </a:rPr>
              <a:t>)</a:t>
            </a:r>
            <a:r>
              <a:rPr lang="de-DE" sz="2800" baseline="-25000" dirty="0">
                <a:solidFill>
                  <a:srgbClr val="00B050"/>
                </a:solidFill>
              </a:rPr>
              <a:t>2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111" y="3217333"/>
            <a:ext cx="86472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A. Fe						B. Zn</a:t>
            </a:r>
            <a:endParaRPr lang="en-US" sz="3200" dirty="0"/>
          </a:p>
          <a:p>
            <a:r>
              <a:rPr lang="de-DE" sz="3200" dirty="0" smtClean="0"/>
              <a:t>C</a:t>
            </a:r>
            <a:r>
              <a:rPr lang="de-DE" sz="3200" dirty="0"/>
              <a:t>. Mg						D. Ag</a:t>
            </a:r>
            <a:endParaRPr lang="en-US" sz="3200" dirty="0"/>
          </a:p>
        </p:txBody>
      </p:sp>
      <p:sp>
        <p:nvSpPr>
          <p:cNvPr id="9" name="Oval 8"/>
          <p:cNvSpPr/>
          <p:nvPr/>
        </p:nvSpPr>
        <p:spPr>
          <a:xfrm>
            <a:off x="6626577" y="3755942"/>
            <a:ext cx="677333" cy="6321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4470400"/>
            <a:ext cx="91778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rgbClr val="00B050"/>
                </a:solidFill>
              </a:rPr>
              <a:t>Câu 7: Những kim loại nào sau đây có thể tác dụng với dd H</a:t>
            </a:r>
            <a:r>
              <a:rPr lang="de-DE" sz="2800" baseline="-25000" dirty="0">
                <a:solidFill>
                  <a:srgbClr val="00B050"/>
                </a:solidFill>
              </a:rPr>
              <a:t>2</a:t>
            </a:r>
            <a:r>
              <a:rPr lang="de-DE" sz="2800" dirty="0">
                <a:solidFill>
                  <a:srgbClr val="00B050"/>
                </a:solidFill>
              </a:rPr>
              <a:t>SO</a:t>
            </a:r>
            <a:r>
              <a:rPr lang="de-DE" sz="2800" baseline="-25000" dirty="0">
                <a:solidFill>
                  <a:srgbClr val="00B050"/>
                </a:solidFill>
              </a:rPr>
              <a:t>4</a:t>
            </a:r>
            <a:r>
              <a:rPr lang="de-DE" sz="2800" dirty="0">
                <a:solidFill>
                  <a:srgbClr val="00B050"/>
                </a:solidFill>
              </a:rPr>
              <a:t>  loãng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867" y="5565422"/>
            <a:ext cx="97197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/>
              <a:t>A. Fe, Cu</a:t>
            </a:r>
            <a:r>
              <a:rPr lang="de-DE" sz="3600" baseline="30000" dirty="0"/>
              <a:t>					</a:t>
            </a:r>
            <a:r>
              <a:rPr lang="de-DE" sz="3600" dirty="0"/>
              <a:t>B. Zn, Ag</a:t>
            </a:r>
            <a:endParaRPr lang="en-US" sz="3600" dirty="0"/>
          </a:p>
          <a:p>
            <a:r>
              <a:rPr lang="de-DE" sz="3600" dirty="0" smtClean="0"/>
              <a:t>C</a:t>
            </a:r>
            <a:r>
              <a:rPr lang="de-DE" sz="3600" dirty="0"/>
              <a:t>. Zn, Fe					D. Cu, Ag</a:t>
            </a:r>
            <a:endParaRPr lang="en-US" sz="3600" dirty="0"/>
          </a:p>
        </p:txBody>
      </p:sp>
      <p:sp>
        <p:nvSpPr>
          <p:cNvPr id="12" name="Oval 11"/>
          <p:cNvSpPr/>
          <p:nvPr/>
        </p:nvSpPr>
        <p:spPr>
          <a:xfrm>
            <a:off x="395111" y="6165586"/>
            <a:ext cx="677334" cy="564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836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/>
      <p:bldP spid="9" grpId="0" animBg="1"/>
      <p:bldP spid="10" grpId="0"/>
      <p:bldP spid="11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8356" y="225778"/>
            <a:ext cx="10024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</a:rPr>
              <a:t>Câu 8: Kim loại Aluminium (Al) </a:t>
            </a:r>
            <a:r>
              <a:rPr lang="de-DE" sz="2800" b="1" dirty="0">
                <a:solidFill>
                  <a:srgbClr val="FF0000"/>
                </a:solidFill>
              </a:rPr>
              <a:t>không</a:t>
            </a:r>
            <a:r>
              <a:rPr lang="de-DE" sz="2800" dirty="0">
                <a:solidFill>
                  <a:srgbClr val="FF0000"/>
                </a:solidFill>
              </a:rPr>
              <a:t> phản ứng với dung dịch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7022" y="869244"/>
            <a:ext cx="96858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A. NaOH loãng</a:t>
            </a:r>
            <a:endParaRPr lang="en-US" sz="2800" dirty="0"/>
          </a:p>
          <a:p>
            <a:r>
              <a:rPr lang="de-DE" sz="2800" dirty="0" smtClean="0"/>
              <a:t>B</a:t>
            </a:r>
            <a:r>
              <a:rPr lang="de-DE" sz="2800" dirty="0"/>
              <a:t>. H</a:t>
            </a:r>
            <a:r>
              <a:rPr lang="de-DE" sz="2800" baseline="-25000" dirty="0"/>
              <a:t>2</a:t>
            </a:r>
            <a:r>
              <a:rPr lang="de-DE" sz="2800" dirty="0"/>
              <a:t>SO</a:t>
            </a:r>
            <a:r>
              <a:rPr lang="de-DE" sz="2800" baseline="-25000" dirty="0"/>
              <a:t>4</a:t>
            </a:r>
            <a:r>
              <a:rPr lang="de-DE" sz="2800" dirty="0"/>
              <a:t> đặc, nguội</a:t>
            </a:r>
            <a:endParaRPr lang="en-US" sz="2800" dirty="0"/>
          </a:p>
          <a:p>
            <a:r>
              <a:rPr lang="de-DE" sz="2800" dirty="0" smtClean="0"/>
              <a:t>C</a:t>
            </a:r>
            <a:r>
              <a:rPr lang="de-DE" sz="2800" dirty="0"/>
              <a:t>. H</a:t>
            </a:r>
            <a:r>
              <a:rPr lang="de-DE" sz="2800" baseline="-25000" dirty="0"/>
              <a:t>2</a:t>
            </a:r>
            <a:r>
              <a:rPr lang="de-DE" sz="2800" dirty="0"/>
              <a:t>SO</a:t>
            </a:r>
            <a:r>
              <a:rPr lang="de-DE" sz="2800" baseline="-25000" dirty="0"/>
              <a:t>4</a:t>
            </a:r>
            <a:r>
              <a:rPr lang="de-DE" sz="2800" dirty="0"/>
              <a:t> đặc, nóng</a:t>
            </a:r>
            <a:endParaRPr lang="en-US" sz="2800" dirty="0"/>
          </a:p>
          <a:p>
            <a:r>
              <a:rPr lang="de-DE" sz="2800" dirty="0" smtClean="0"/>
              <a:t>D</a:t>
            </a:r>
            <a:r>
              <a:rPr lang="de-DE" sz="2800" dirty="0"/>
              <a:t>. H</a:t>
            </a:r>
            <a:r>
              <a:rPr lang="de-DE" sz="2800" baseline="-25000" dirty="0"/>
              <a:t>2</a:t>
            </a:r>
            <a:r>
              <a:rPr lang="de-DE" sz="2800" dirty="0"/>
              <a:t>SO</a:t>
            </a:r>
            <a:r>
              <a:rPr lang="de-DE" sz="2800" baseline="-25000" dirty="0"/>
              <a:t>4</a:t>
            </a:r>
            <a:r>
              <a:rPr lang="de-DE" sz="2800" dirty="0"/>
              <a:t>  loãng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587023" y="1230490"/>
            <a:ext cx="485422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06400" y="2685126"/>
            <a:ext cx="94826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</a:rPr>
              <a:t>Câu 9: Kim loại phản ứng được với dd NaOH ở nhiệt độ thường là: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6400" y="3759200"/>
            <a:ext cx="948266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A. Ag						B. Cu</a:t>
            </a:r>
            <a:endParaRPr lang="en-US" sz="3200" dirty="0"/>
          </a:p>
          <a:p>
            <a:r>
              <a:rPr lang="de-DE" sz="3200" dirty="0" smtClean="0"/>
              <a:t>C</a:t>
            </a:r>
            <a:r>
              <a:rPr lang="de-DE" sz="3200" dirty="0"/>
              <a:t>. Fe						D. Al</a:t>
            </a:r>
            <a:endParaRPr lang="en-US" sz="3200" dirty="0"/>
          </a:p>
          <a:p>
            <a:r>
              <a:rPr lang="de-DE" sz="3200" dirty="0"/>
              <a:t> </a:t>
            </a:r>
            <a:endParaRPr lang="en-US" sz="3200" dirty="0"/>
          </a:p>
          <a:p>
            <a:r>
              <a:rPr lang="de-DE" sz="3200" dirty="0"/>
              <a:t> </a:t>
            </a:r>
            <a:endParaRPr lang="en-US" sz="3200" dirty="0"/>
          </a:p>
        </p:txBody>
      </p:sp>
      <p:sp>
        <p:nvSpPr>
          <p:cNvPr id="10" name="Oval 9"/>
          <p:cNvSpPr/>
          <p:nvPr/>
        </p:nvSpPr>
        <p:spPr>
          <a:xfrm>
            <a:off x="6671733" y="4332096"/>
            <a:ext cx="632178" cy="5783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48356" y="4910411"/>
            <a:ext cx="101487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</a:rPr>
              <a:t>Câu 10: Để điều chế FeCl</a:t>
            </a:r>
            <a:r>
              <a:rPr lang="de-DE" sz="2800" baseline="-25000" dirty="0">
                <a:solidFill>
                  <a:srgbClr val="FF0000"/>
                </a:solidFill>
              </a:rPr>
              <a:t>2</a:t>
            </a:r>
            <a:r>
              <a:rPr lang="de-DE" sz="2800" dirty="0">
                <a:solidFill>
                  <a:srgbClr val="FF0000"/>
                </a:solidFill>
              </a:rPr>
              <a:t>  có thể cho Fe tác dụng với những chất nào sau đây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6400" y="6016978"/>
            <a:ext cx="104196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A. Cl</a:t>
            </a:r>
            <a:r>
              <a:rPr lang="de-DE" sz="3200" baseline="-25000" dirty="0"/>
              <a:t>2</a:t>
            </a:r>
            <a:r>
              <a:rPr lang="de-DE" sz="3200" dirty="0"/>
              <a:t>					</a:t>
            </a:r>
            <a:r>
              <a:rPr lang="de-DE" sz="3200" dirty="0" smtClean="0"/>
              <a:t>B</a:t>
            </a:r>
            <a:r>
              <a:rPr lang="de-DE" sz="3200" dirty="0"/>
              <a:t>. HCl</a:t>
            </a:r>
            <a:endParaRPr lang="en-US" sz="3200" dirty="0"/>
          </a:p>
          <a:p>
            <a:r>
              <a:rPr lang="de-DE" sz="3200" dirty="0" smtClean="0"/>
              <a:t>C</a:t>
            </a:r>
            <a:r>
              <a:rPr lang="de-DE" sz="3200" dirty="0"/>
              <a:t>. CuCl</a:t>
            </a:r>
            <a:r>
              <a:rPr lang="de-DE" sz="3200" baseline="-25000" dirty="0"/>
              <a:t>2</a:t>
            </a:r>
            <a:r>
              <a:rPr lang="de-DE" sz="3200" dirty="0"/>
              <a:t>					D. Cả B, C  đều đúng</a:t>
            </a:r>
            <a:endParaRPr lang="en-US" sz="3200" dirty="0"/>
          </a:p>
        </p:txBody>
      </p:sp>
      <p:sp>
        <p:nvSpPr>
          <p:cNvPr id="13" name="Oval 12"/>
          <p:cNvSpPr/>
          <p:nvPr/>
        </p:nvSpPr>
        <p:spPr>
          <a:xfrm>
            <a:off x="5712178" y="6555587"/>
            <a:ext cx="666044" cy="5783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 animBg="1"/>
      <p:bldP spid="11" grpId="0"/>
      <p:bldP spid="12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8000" y="293511"/>
            <a:ext cx="83199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</a:rPr>
              <a:t>Câu 11: Iron (Fe) tác dụng với khí Cl</a:t>
            </a:r>
            <a:r>
              <a:rPr lang="de-DE" sz="2800" baseline="-25000" dirty="0">
                <a:solidFill>
                  <a:srgbClr val="FF0000"/>
                </a:solidFill>
              </a:rPr>
              <a:t>2</a:t>
            </a:r>
            <a:r>
              <a:rPr lang="de-DE" sz="2800" dirty="0">
                <a:solidFill>
                  <a:srgbClr val="FF0000"/>
                </a:solidFill>
              </a:rPr>
              <a:t> và dung dịch HCl , sản phẩm là: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8000" y="1247618"/>
            <a:ext cx="83199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A. FeCl</a:t>
            </a:r>
            <a:r>
              <a:rPr lang="de-DE" sz="2800" baseline="-25000" dirty="0"/>
              <a:t>2</a:t>
            </a:r>
            <a:r>
              <a:rPr lang="de-DE" sz="2800" dirty="0"/>
              <a:t>  và  FeCl</a:t>
            </a:r>
            <a:r>
              <a:rPr lang="de-DE" sz="2800" baseline="-25000" dirty="0"/>
              <a:t>3</a:t>
            </a:r>
            <a:r>
              <a:rPr lang="de-DE" sz="2800" dirty="0"/>
              <a:t> </a:t>
            </a:r>
            <a:endParaRPr lang="en-US" sz="2800" dirty="0"/>
          </a:p>
          <a:p>
            <a:r>
              <a:rPr lang="de-DE" sz="2800" dirty="0" smtClean="0"/>
              <a:t>B</a:t>
            </a:r>
            <a:r>
              <a:rPr lang="de-DE" sz="2800" dirty="0"/>
              <a:t>. FeCl</a:t>
            </a:r>
            <a:r>
              <a:rPr lang="de-DE" sz="2800" baseline="-25000" dirty="0"/>
              <a:t>3</a:t>
            </a:r>
            <a:r>
              <a:rPr lang="de-DE" sz="2800" dirty="0"/>
              <a:t>  và  FeCl</a:t>
            </a:r>
            <a:r>
              <a:rPr lang="de-DE" sz="2800" baseline="-25000" dirty="0"/>
              <a:t>2</a:t>
            </a:r>
            <a:r>
              <a:rPr lang="de-DE" sz="2800" dirty="0"/>
              <a:t> </a:t>
            </a:r>
            <a:endParaRPr lang="en-US" sz="2800" dirty="0"/>
          </a:p>
          <a:p>
            <a:r>
              <a:rPr lang="de-DE" sz="2800" dirty="0" smtClean="0"/>
              <a:t>C</a:t>
            </a:r>
            <a:r>
              <a:rPr lang="de-DE" sz="2800" dirty="0"/>
              <a:t>. FeCl</a:t>
            </a:r>
            <a:r>
              <a:rPr lang="de-DE" sz="2800" baseline="-25000" dirty="0"/>
              <a:t>2</a:t>
            </a:r>
            <a:r>
              <a:rPr lang="de-DE" sz="2800" dirty="0"/>
              <a:t>  và  FeCl </a:t>
            </a:r>
            <a:endParaRPr lang="en-US" sz="2800" dirty="0"/>
          </a:p>
          <a:p>
            <a:r>
              <a:rPr lang="de-DE" sz="2800" dirty="0" smtClean="0"/>
              <a:t>D</a:t>
            </a:r>
            <a:r>
              <a:rPr lang="de-DE" sz="2800" dirty="0"/>
              <a:t>. FeCl</a:t>
            </a:r>
            <a:r>
              <a:rPr lang="de-DE" sz="2800" baseline="-25000" dirty="0"/>
              <a:t>3</a:t>
            </a:r>
            <a:r>
              <a:rPr lang="de-DE" sz="2800" dirty="0"/>
              <a:t>  và  FeCl 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361244" y="1637281"/>
            <a:ext cx="598311" cy="5644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60399" y="3206044"/>
            <a:ext cx="798689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rgbClr val="FF0000"/>
                </a:solidFill>
              </a:rPr>
              <a:t>Câu 12: Iron (Fe) tác dụng được với chất nào :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de-DE" sz="2800" dirty="0"/>
              <a:t>	A. Cl</a:t>
            </a:r>
            <a:r>
              <a:rPr lang="de-DE" sz="2800" baseline="-25000" dirty="0"/>
              <a:t>2</a:t>
            </a:r>
            <a:endParaRPr lang="en-US" sz="2800" dirty="0"/>
          </a:p>
          <a:p>
            <a:r>
              <a:rPr lang="de-DE" sz="2800" dirty="0"/>
              <a:t>	B. S</a:t>
            </a:r>
            <a:endParaRPr lang="en-US" sz="2800" dirty="0"/>
          </a:p>
          <a:p>
            <a:r>
              <a:rPr lang="de-DE" sz="2800" dirty="0"/>
              <a:t>	C. Dung dịch CuSO</a:t>
            </a:r>
            <a:r>
              <a:rPr lang="de-DE" sz="2800" baseline="-25000" dirty="0"/>
              <a:t>4</a:t>
            </a:r>
            <a:endParaRPr lang="en-US" sz="2800" dirty="0"/>
          </a:p>
          <a:p>
            <a:r>
              <a:rPr lang="de-DE" sz="2800" dirty="0"/>
              <a:t>	D. Cả A, B, C.</a:t>
            </a:r>
            <a:endParaRPr lang="en-US" sz="2800" dirty="0"/>
          </a:p>
        </p:txBody>
      </p:sp>
      <p:sp>
        <p:nvSpPr>
          <p:cNvPr id="8" name="Oval 7"/>
          <p:cNvSpPr/>
          <p:nvPr/>
        </p:nvSpPr>
        <p:spPr>
          <a:xfrm>
            <a:off x="1196621" y="5460733"/>
            <a:ext cx="790224" cy="6886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755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7067" y="248356"/>
            <a:ext cx="1168399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rgbClr val="FF0000"/>
                </a:solidFill>
              </a:rPr>
              <a:t>Câu 13: Có dung dịch muối Al(NO</a:t>
            </a:r>
            <a:r>
              <a:rPr lang="de-DE" sz="3200" baseline="-25000" dirty="0">
                <a:solidFill>
                  <a:srgbClr val="FF0000"/>
                </a:solidFill>
              </a:rPr>
              <a:t>3</a:t>
            </a:r>
            <a:r>
              <a:rPr lang="de-DE" sz="3200" dirty="0">
                <a:solidFill>
                  <a:srgbClr val="FF0000"/>
                </a:solidFill>
              </a:rPr>
              <a:t>)</a:t>
            </a:r>
            <a:r>
              <a:rPr lang="de-DE" sz="3200" baseline="-25000" dirty="0">
                <a:solidFill>
                  <a:srgbClr val="FF0000"/>
                </a:solidFill>
              </a:rPr>
              <a:t>3</a:t>
            </a:r>
            <a:r>
              <a:rPr lang="de-DE" sz="3200" dirty="0">
                <a:solidFill>
                  <a:srgbClr val="FF0000"/>
                </a:solidFill>
              </a:rPr>
              <a:t> lẫn tạp chất Cu(NO</a:t>
            </a:r>
            <a:r>
              <a:rPr lang="de-DE" sz="3200" baseline="-25000" dirty="0">
                <a:solidFill>
                  <a:srgbClr val="FF0000"/>
                </a:solidFill>
              </a:rPr>
              <a:t>3</a:t>
            </a:r>
            <a:r>
              <a:rPr lang="de-DE" sz="3200" dirty="0">
                <a:solidFill>
                  <a:srgbClr val="FF0000"/>
                </a:solidFill>
              </a:rPr>
              <a:t>)</a:t>
            </a:r>
            <a:r>
              <a:rPr lang="de-DE" sz="3200" baseline="-25000" dirty="0">
                <a:solidFill>
                  <a:srgbClr val="FF0000"/>
                </a:solidFill>
              </a:rPr>
              <a:t>2</a:t>
            </a:r>
            <a:r>
              <a:rPr lang="de-DE" sz="3200" dirty="0">
                <a:solidFill>
                  <a:srgbClr val="FF0000"/>
                </a:solidFill>
              </a:rPr>
              <a:t>. Có thể dùng chất nào sau đây để làm sạch muối nhôm:</a:t>
            </a:r>
            <a:endParaRPr lang="en-US" sz="3200" dirty="0">
              <a:solidFill>
                <a:srgbClr val="FF0000"/>
              </a:solidFill>
            </a:endParaRPr>
          </a:p>
          <a:p>
            <a:r>
              <a:rPr lang="de-DE" sz="3200" dirty="0"/>
              <a:t>	A. Mg				B. Al</a:t>
            </a:r>
            <a:endParaRPr lang="en-US" sz="3200" dirty="0"/>
          </a:p>
          <a:p>
            <a:r>
              <a:rPr lang="de-DE" sz="3200" dirty="0"/>
              <a:t>	C. AgNO</a:t>
            </a:r>
            <a:r>
              <a:rPr lang="de-DE" sz="3200" baseline="-25000" dirty="0"/>
              <a:t>3</a:t>
            </a:r>
            <a:r>
              <a:rPr lang="de-DE" sz="3200" dirty="0"/>
              <a:t>				D. Cu</a:t>
            </a:r>
            <a:endParaRPr lang="en-US" sz="3200" dirty="0"/>
          </a:p>
        </p:txBody>
      </p:sp>
      <p:sp>
        <p:nvSpPr>
          <p:cNvPr id="5" name="Oval 4"/>
          <p:cNvSpPr/>
          <p:nvPr/>
        </p:nvSpPr>
        <p:spPr>
          <a:xfrm>
            <a:off x="5633156" y="1196622"/>
            <a:ext cx="530578" cy="6208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37067" y="2393244"/>
            <a:ext cx="103519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</a:rPr>
              <a:t>Câu 14: Dể bảo vệ vỏ tàu biển bằng thép, người ta thường gắn vào vỏ tàu( phần ngâm dưới nước) kim loại nào sau đây: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de-DE" sz="2800" dirty="0"/>
              <a:t>	A. Ag					B. Cu</a:t>
            </a:r>
            <a:endParaRPr lang="en-US" sz="2800" dirty="0"/>
          </a:p>
          <a:p>
            <a:r>
              <a:rPr lang="de-DE" sz="2800" dirty="0"/>
              <a:t>	C. Pb					D. Zn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5633156" y="3703259"/>
            <a:ext cx="541865" cy="5886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90311" y="4209126"/>
            <a:ext cx="100471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</a:rPr>
              <a:t>Câu 15: Có một mẫu sắt có lẫn tạp chất nhôm. Có thể làm sạch mẫu sắt này bằng cách ngâm nó vào: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de-DE" sz="2800" dirty="0"/>
              <a:t>	A. Dung dịch NaOH dư</a:t>
            </a:r>
            <a:endParaRPr lang="en-US" sz="2800" dirty="0"/>
          </a:p>
          <a:p>
            <a:r>
              <a:rPr lang="de-DE" sz="2800" dirty="0"/>
              <a:t>	B. Dung dịch HCl dư</a:t>
            </a:r>
            <a:endParaRPr lang="en-US" sz="2800" dirty="0"/>
          </a:p>
          <a:p>
            <a:r>
              <a:rPr lang="de-DE" sz="2800" dirty="0"/>
              <a:t>	C. Dung dịch H</a:t>
            </a:r>
            <a:r>
              <a:rPr lang="de-DE" sz="2800" baseline="-25000" dirty="0"/>
              <a:t>2</a:t>
            </a:r>
            <a:r>
              <a:rPr lang="de-DE" sz="2800" dirty="0"/>
              <a:t>SO</a:t>
            </a:r>
            <a:r>
              <a:rPr lang="de-DE" sz="2800" baseline="-25000" dirty="0"/>
              <a:t>4</a:t>
            </a:r>
            <a:r>
              <a:rPr lang="de-DE" sz="2800" dirty="0"/>
              <a:t>  loãng</a:t>
            </a:r>
            <a:endParaRPr lang="en-US" sz="2800" dirty="0"/>
          </a:p>
          <a:p>
            <a:r>
              <a:rPr lang="de-DE" sz="2800" dirty="0"/>
              <a:t>	D. Tất cả đều đúng</a:t>
            </a:r>
            <a:endParaRPr lang="en-US" sz="2800" dirty="0"/>
          </a:p>
        </p:txBody>
      </p:sp>
      <p:sp>
        <p:nvSpPr>
          <p:cNvPr id="9" name="Oval 8"/>
          <p:cNvSpPr/>
          <p:nvPr/>
        </p:nvSpPr>
        <p:spPr>
          <a:xfrm>
            <a:off x="745066" y="4907746"/>
            <a:ext cx="699912" cy="640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461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95111"/>
            <a:ext cx="100132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</a:rPr>
              <a:t>Câu 16: Có  một mẫu đồng bị lẫn tạp chất sắt. Có thể làm sạch mẫu đồng bằng cách: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de-DE" sz="2800" dirty="0"/>
              <a:t>	A. Ngâm mẫu đồng vào dung dịch HCl dư	</a:t>
            </a:r>
            <a:endParaRPr lang="en-US" sz="2800" dirty="0"/>
          </a:p>
          <a:p>
            <a:r>
              <a:rPr lang="de-DE" sz="2800" dirty="0"/>
              <a:t>	B. Ngâm mẫu đồng vào dung dịch H</a:t>
            </a:r>
            <a:r>
              <a:rPr lang="de-DE" sz="2800" baseline="-25000" dirty="0"/>
              <a:t>2</a:t>
            </a:r>
            <a:r>
              <a:rPr lang="de-DE" sz="2800" dirty="0"/>
              <a:t>SO</a:t>
            </a:r>
            <a:r>
              <a:rPr lang="de-DE" sz="2800" baseline="-25000" dirty="0"/>
              <a:t>4</a:t>
            </a:r>
            <a:r>
              <a:rPr lang="de-DE" sz="2800" dirty="0"/>
              <a:t>  loãng dư</a:t>
            </a:r>
            <a:endParaRPr lang="en-US" sz="2800" dirty="0"/>
          </a:p>
          <a:p>
            <a:r>
              <a:rPr lang="de-DE" sz="2800" dirty="0"/>
              <a:t>	C. Ngâm mẫu đồng vào dung dịch CuSO</a:t>
            </a:r>
            <a:r>
              <a:rPr lang="de-DE" sz="2800" baseline="-25000" dirty="0"/>
              <a:t>4</a:t>
            </a:r>
            <a:r>
              <a:rPr lang="de-DE" sz="2800" dirty="0"/>
              <a:t> dư</a:t>
            </a:r>
            <a:endParaRPr lang="en-US" sz="2800" dirty="0"/>
          </a:p>
          <a:p>
            <a:r>
              <a:rPr lang="de-DE" sz="2800" dirty="0"/>
              <a:t>	D. Tất cả đều đúng</a:t>
            </a:r>
            <a:endParaRPr lang="en-US" sz="2800" dirty="0"/>
          </a:p>
        </p:txBody>
      </p:sp>
      <p:sp>
        <p:nvSpPr>
          <p:cNvPr id="5" name="Oval 4"/>
          <p:cNvSpPr/>
          <p:nvPr/>
        </p:nvSpPr>
        <p:spPr>
          <a:xfrm>
            <a:off x="1049865" y="2506133"/>
            <a:ext cx="688623" cy="7224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66044" y="3228622"/>
            <a:ext cx="8060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</a:rPr>
              <a:t>II. HOÀN THÀNH CÁC PTHH SAU: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0222" y="3907697"/>
            <a:ext cx="4842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1. </a:t>
            </a:r>
            <a:r>
              <a:rPr lang="en-US" sz="2800" dirty="0" smtClean="0"/>
              <a:t> Al  </a:t>
            </a:r>
            <a:r>
              <a:rPr lang="en-US" sz="2800" dirty="0"/>
              <a:t>+  </a:t>
            </a:r>
            <a:r>
              <a:rPr lang="en-US" sz="2800" dirty="0" smtClean="0"/>
              <a:t>  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 </a:t>
            </a:r>
            <a:r>
              <a:rPr lang="en-US" sz="2800" dirty="0">
                <a:sym typeface="Wingdings" panose="05000000000000000000" pitchFamily="2" charset="2"/>
              </a:rPr>
              <a:t>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131734" y="3907697"/>
            <a:ext cx="2562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Al</a:t>
            </a:r>
            <a:r>
              <a:rPr lang="en-US" sz="2800" baseline="-25000" dirty="0"/>
              <a:t>2</a:t>
            </a:r>
            <a:r>
              <a:rPr lang="en-US" sz="2800" dirty="0"/>
              <a:t>O</a:t>
            </a:r>
            <a:r>
              <a:rPr lang="en-US" sz="2800" baseline="-25000" dirty="0"/>
              <a:t>3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167467" y="3907697"/>
            <a:ext cx="293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38223" y="3907697"/>
            <a:ext cx="50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9865" y="3907697"/>
            <a:ext cx="575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90222" y="4673600"/>
            <a:ext cx="6118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2) </a:t>
            </a:r>
            <a:r>
              <a:rPr lang="en-US" sz="3200" dirty="0" smtClean="0"/>
              <a:t>   Fe  </a:t>
            </a:r>
            <a:r>
              <a:rPr lang="en-US" sz="3200" dirty="0"/>
              <a:t>+  </a:t>
            </a:r>
            <a:r>
              <a:rPr lang="en-US" sz="3200" dirty="0" smtClean="0"/>
              <a:t>   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 </a:t>
            </a:r>
            <a:r>
              <a:rPr lang="en-US" sz="3200" dirty="0">
                <a:sym typeface="Wingdings" panose="05000000000000000000" pitchFamily="2" charset="2"/>
              </a:rPr>
              <a:t>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012267" y="4673600"/>
            <a:ext cx="2449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Fe</a:t>
            </a:r>
            <a:r>
              <a:rPr lang="en-US" sz="3200" baseline="-25000" dirty="0"/>
              <a:t>3</a:t>
            </a:r>
            <a:r>
              <a:rPr lang="en-US" sz="3200" dirty="0"/>
              <a:t>O</a:t>
            </a:r>
            <a:r>
              <a:rPr lang="en-US" sz="3200" baseline="-25000" dirty="0"/>
              <a:t>4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743200" y="4673600"/>
            <a:ext cx="598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2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09511" y="4673600"/>
            <a:ext cx="4289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3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044" y="5501058"/>
            <a:ext cx="72926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 3) </a:t>
            </a:r>
            <a:r>
              <a:rPr lang="en-US" sz="3200" dirty="0" smtClean="0"/>
              <a:t> Fe </a:t>
            </a:r>
            <a:r>
              <a:rPr lang="en-US" sz="3200" dirty="0"/>
              <a:t>+ </a:t>
            </a:r>
            <a:r>
              <a:rPr lang="en-US" sz="3200" dirty="0" smtClean="0"/>
              <a:t>   </a:t>
            </a:r>
            <a:r>
              <a:rPr lang="en-US" sz="3200" dirty="0" err="1"/>
              <a:t>HCl</a:t>
            </a:r>
            <a:r>
              <a:rPr lang="en-US" sz="3200" dirty="0"/>
              <a:t>  </a:t>
            </a:r>
            <a:r>
              <a:rPr lang="en-US" sz="3200" dirty="0">
                <a:sym typeface="Wingdings" panose="05000000000000000000" pitchFamily="2" charset="2"/>
              </a:rPr>
              <a:t>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4526844" y="5501058"/>
            <a:ext cx="39285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FeCl</a:t>
            </a:r>
            <a:r>
              <a:rPr lang="en-US" sz="3200" baseline="-25000" dirty="0"/>
              <a:t>2</a:t>
            </a:r>
            <a:r>
              <a:rPr lang="en-US" sz="3200" dirty="0"/>
              <a:t>     +     H</a:t>
            </a:r>
            <a:r>
              <a:rPr lang="en-US" sz="3200" baseline="-25000" dirty="0"/>
              <a:t>2</a:t>
            </a:r>
            <a:r>
              <a:rPr lang="en-US" sz="3200" dirty="0"/>
              <a:t>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14222" y="5501057"/>
            <a:ext cx="282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2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49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11" grpId="0"/>
      <p:bldP spid="12" grpId="0"/>
      <p:bldP spid="13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1867" y="361244"/>
            <a:ext cx="7349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4)  </a:t>
            </a:r>
            <a:r>
              <a:rPr lang="en-US" sz="3200" dirty="0" smtClean="0"/>
              <a:t>   Al  </a:t>
            </a:r>
            <a:r>
              <a:rPr lang="en-US" sz="3200" dirty="0"/>
              <a:t>+  </a:t>
            </a:r>
            <a:r>
              <a:rPr lang="en-US" sz="3200" dirty="0" smtClean="0"/>
              <a:t>   </a:t>
            </a:r>
            <a:r>
              <a:rPr lang="en-US" sz="3200" dirty="0" err="1" smtClean="0"/>
              <a:t>HCl</a:t>
            </a:r>
            <a:r>
              <a:rPr lang="en-US" sz="3200" dirty="0" smtClean="0"/>
              <a:t>  </a:t>
            </a:r>
            <a:r>
              <a:rPr lang="en-US" sz="3200" dirty="0">
                <a:sym typeface="Wingdings" panose="05000000000000000000" pitchFamily="2" charset="2"/>
              </a:rPr>
              <a:t></a:t>
            </a:r>
            <a:r>
              <a:rPr lang="en-US" sz="3200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978" y="361244"/>
            <a:ext cx="32399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AlCl</a:t>
            </a:r>
            <a:r>
              <a:rPr lang="en-US" sz="3200" baseline="-25000" dirty="0"/>
              <a:t>3</a:t>
            </a:r>
            <a:r>
              <a:rPr lang="en-US" sz="3200" dirty="0"/>
              <a:t>    + </a:t>
            </a:r>
            <a:r>
              <a:rPr lang="en-US" sz="3200" dirty="0" smtClean="0"/>
              <a:t>   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  </a:t>
            </a:r>
            <a:endParaRPr lang="en-US" sz="3200" dirty="0"/>
          </a:p>
          <a:p>
            <a:r>
              <a:rPr lang="de-DE" sz="3200" dirty="0"/>
              <a:t> 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483556" y="361244"/>
            <a:ext cx="496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6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05600" y="361244"/>
            <a:ext cx="462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17156" y="361244"/>
            <a:ext cx="383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2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90978" y="361244"/>
            <a:ext cx="214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2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867" y="1173426"/>
            <a:ext cx="76990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5)  </a:t>
            </a:r>
            <a:r>
              <a:rPr lang="en-US" sz="3600" dirty="0" smtClean="0"/>
              <a:t> </a:t>
            </a:r>
            <a:r>
              <a:rPr lang="en-US" sz="3200" dirty="0" smtClean="0"/>
              <a:t>Cu </a:t>
            </a:r>
            <a:r>
              <a:rPr lang="en-US" sz="3200" dirty="0"/>
              <a:t>+ </a:t>
            </a:r>
            <a:r>
              <a:rPr lang="en-US" sz="3200" dirty="0" smtClean="0"/>
              <a:t>  AgNO</a:t>
            </a:r>
            <a:r>
              <a:rPr lang="en-US" sz="3200" baseline="-25000" dirty="0" smtClean="0"/>
              <a:t>3   </a:t>
            </a:r>
            <a:r>
              <a:rPr lang="en-US" sz="4000" dirty="0" smtClean="0">
                <a:sym typeface="Wingdings" panose="05000000000000000000" pitchFamily="2" charset="2"/>
              </a:rPr>
              <a:t></a:t>
            </a:r>
            <a:r>
              <a:rPr lang="en-US" sz="4000" dirty="0" smtClean="0"/>
              <a:t> 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5000978" y="1234981"/>
            <a:ext cx="416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Cu( NO</a:t>
            </a:r>
            <a:r>
              <a:rPr lang="en-US" sz="3200" baseline="-25000" dirty="0"/>
              <a:t>3</a:t>
            </a:r>
            <a:r>
              <a:rPr lang="en-US" sz="3200" dirty="0"/>
              <a:t>) </a:t>
            </a:r>
            <a:r>
              <a:rPr lang="en-US" sz="3200" baseline="-25000" dirty="0"/>
              <a:t>2</a:t>
            </a:r>
            <a:r>
              <a:rPr lang="en-US" sz="3200" dirty="0"/>
              <a:t>    +   </a:t>
            </a:r>
            <a:r>
              <a:rPr lang="en-US" sz="3200" dirty="0" smtClean="0"/>
              <a:t> Ag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2269067" y="1296536"/>
            <a:ext cx="214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76444" y="1262332"/>
            <a:ext cx="191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1867" y="2393244"/>
            <a:ext cx="6163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6)  </a:t>
            </a:r>
            <a:r>
              <a:rPr lang="en-US" sz="3200" dirty="0" smtClean="0"/>
              <a:t>  Fe  +     </a:t>
            </a:r>
            <a:r>
              <a:rPr lang="en-US" sz="3200" dirty="0"/>
              <a:t>AgNO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r>
              <a:rPr lang="en-US" sz="3200" dirty="0">
                <a:sym typeface="Wingdings" panose="05000000000000000000" pitchFamily="2" charset="2"/>
              </a:rPr>
              <a:t></a:t>
            </a:r>
            <a:r>
              <a:rPr lang="en-US" sz="3200" dirty="0"/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81600" y="2424021"/>
            <a:ext cx="3804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Fe ( NO</a:t>
            </a:r>
            <a:r>
              <a:rPr lang="en-US" sz="3200" baseline="-25000" dirty="0"/>
              <a:t>3</a:t>
            </a:r>
            <a:r>
              <a:rPr lang="en-US" sz="3200" dirty="0"/>
              <a:t>)</a:t>
            </a:r>
            <a:r>
              <a:rPr lang="en-US" sz="3200" baseline="-25000" dirty="0"/>
              <a:t>2</a:t>
            </a:r>
            <a:r>
              <a:rPr lang="en-US" sz="3200" dirty="0"/>
              <a:t>   +    Ag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17423" y="2393243"/>
            <a:ext cx="1467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2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76444" y="2484508"/>
            <a:ext cx="468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3467" y="3352800"/>
            <a:ext cx="6920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7)  </a:t>
            </a:r>
            <a:r>
              <a:rPr lang="en-US" sz="3200" dirty="0" smtClean="0"/>
              <a:t> Al   </a:t>
            </a:r>
            <a:r>
              <a:rPr lang="en-US" sz="3200" dirty="0"/>
              <a:t>+ </a:t>
            </a:r>
            <a:r>
              <a:rPr lang="en-US" sz="3200" dirty="0" smtClean="0"/>
              <a:t>    AgNO</a:t>
            </a:r>
            <a:r>
              <a:rPr lang="en-US" sz="3200" baseline="-25000" dirty="0" smtClean="0"/>
              <a:t>3  </a:t>
            </a:r>
            <a:r>
              <a:rPr lang="en-US" sz="3200" dirty="0" smtClean="0">
                <a:sym typeface="Wingdings" panose="05000000000000000000" pitchFamily="2" charset="2"/>
              </a:rPr>
              <a:t>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5576711" y="3352800"/>
            <a:ext cx="5215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Al ( NO</a:t>
            </a:r>
            <a:r>
              <a:rPr lang="en-US" sz="3200" baseline="-25000" dirty="0"/>
              <a:t>3</a:t>
            </a:r>
            <a:r>
              <a:rPr lang="en-US" sz="3200" dirty="0"/>
              <a:t>)</a:t>
            </a:r>
            <a:r>
              <a:rPr lang="en-US" sz="3200" baseline="-25000" dirty="0"/>
              <a:t>3</a:t>
            </a:r>
            <a:r>
              <a:rPr lang="en-US" sz="3200" dirty="0"/>
              <a:t>  </a:t>
            </a:r>
            <a:r>
              <a:rPr lang="en-US" sz="3200" dirty="0" smtClean="0"/>
              <a:t>+      </a:t>
            </a:r>
            <a:r>
              <a:rPr lang="en-US" sz="3200" dirty="0"/>
              <a:t>Ag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17423" y="3352799"/>
            <a:ext cx="3499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3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144934" y="3352799"/>
            <a:ext cx="366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3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04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157</TotalTime>
  <Words>575</Words>
  <Application>Microsoft Office PowerPoint</Application>
  <PresentationFormat>Widescreen</PresentationFormat>
  <Paragraphs>114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.VnArabiaH</vt:lpstr>
      <vt:lpstr>Arial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16</cp:revision>
  <dcterms:created xsi:type="dcterms:W3CDTF">2021-11-05T11:07:19Z</dcterms:created>
  <dcterms:modified xsi:type="dcterms:W3CDTF">2022-11-20T11:22:54Z</dcterms:modified>
</cp:coreProperties>
</file>